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8" r:id="rId3"/>
    <p:sldId id="257" r:id="rId4"/>
  </p:sldIdLst>
  <p:sldSz cx="9906000" cy="6858000" type="A4"/>
  <p:notesSz cx="6858000" cy="9144000"/>
  <p:embeddedFontLst>
    <p:embeddedFont>
      <p:font typeface="맑은 고딕" pitchFamily="50" charset="-127"/>
      <p:regular r:id="rId5"/>
      <p:bold r:id="rId6"/>
    </p:embeddedFont>
    <p:embeddedFont>
      <p:font typeface="나눔명조 ExtraBold" pitchFamily="18" charset="-127"/>
      <p:bold r:id="rId7"/>
    </p:embeddedFont>
    <p:embeddedFont>
      <p:font typeface="나눔고딕" pitchFamily="50" charset="-127"/>
      <p:regular r:id="rId8"/>
      <p:bold r:id="rId9"/>
    </p:embeddedFont>
    <p:embeddedFont>
      <p:font typeface="나눔손글씨 붓" pitchFamily="66" charset="-127"/>
      <p:regular r:id="rId10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74" d="100"/>
          <a:sy n="74" d="100"/>
        </p:scale>
        <p:origin x="-1092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presProps" Target="presProps.xml"/><Relationship Id="rId5" Type="http://schemas.openxmlformats.org/officeDocument/2006/relationships/font" Target="fonts/font1.fntdata"/><Relationship Id="rId10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font" Target="fonts/font5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5006-BF86-4D05-9A06-BCB0DE8BAACB}" type="datetimeFigureOut">
              <a:rPr lang="ko-KR" altLang="en-US" smtClean="0"/>
              <a:pPr/>
              <a:t>2013-07-11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59C3-6EF0-46BB-8656-13FD9E2CD1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5006-BF86-4D05-9A06-BCB0DE8BAACB}" type="datetimeFigureOut">
              <a:rPr lang="ko-KR" altLang="en-US" smtClean="0"/>
              <a:pPr/>
              <a:t>2013-07-11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59C3-6EF0-46BB-8656-13FD9E2CD1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5006-BF86-4D05-9A06-BCB0DE8BAACB}" type="datetimeFigureOut">
              <a:rPr lang="ko-KR" altLang="en-US" smtClean="0"/>
              <a:pPr/>
              <a:t>2013-07-11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59C3-6EF0-46BB-8656-13FD9E2CD1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5006-BF86-4D05-9A06-BCB0DE8BAACB}" type="datetimeFigureOut">
              <a:rPr lang="ko-KR" altLang="en-US" smtClean="0"/>
              <a:pPr/>
              <a:t>2013-07-11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59C3-6EF0-46BB-8656-13FD9E2CD1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5006-BF86-4D05-9A06-BCB0DE8BAACB}" type="datetimeFigureOut">
              <a:rPr lang="ko-KR" altLang="en-US" smtClean="0"/>
              <a:pPr/>
              <a:t>2013-07-11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59C3-6EF0-46BB-8656-13FD9E2CD1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5006-BF86-4D05-9A06-BCB0DE8BAACB}" type="datetimeFigureOut">
              <a:rPr lang="ko-KR" altLang="en-US" smtClean="0"/>
              <a:pPr/>
              <a:t>2013-07-11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59C3-6EF0-46BB-8656-13FD9E2CD1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5006-BF86-4D05-9A06-BCB0DE8BAACB}" type="datetimeFigureOut">
              <a:rPr lang="ko-KR" altLang="en-US" smtClean="0"/>
              <a:pPr/>
              <a:t>2013-07-11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59C3-6EF0-46BB-8656-13FD9E2CD1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5006-BF86-4D05-9A06-BCB0DE8BAACB}" type="datetimeFigureOut">
              <a:rPr lang="ko-KR" altLang="en-US" smtClean="0"/>
              <a:pPr/>
              <a:t>2013-07-11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59C3-6EF0-46BB-8656-13FD9E2CD1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5006-BF86-4D05-9A06-BCB0DE8BAACB}" type="datetimeFigureOut">
              <a:rPr lang="ko-KR" altLang="en-US" smtClean="0"/>
              <a:pPr/>
              <a:t>2013-07-11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59C3-6EF0-46BB-8656-13FD9E2CD1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5006-BF86-4D05-9A06-BCB0DE8BAACB}" type="datetimeFigureOut">
              <a:rPr lang="ko-KR" altLang="en-US" smtClean="0"/>
              <a:pPr/>
              <a:t>2013-07-11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59C3-6EF0-46BB-8656-13FD9E2CD1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5006-BF86-4D05-9A06-BCB0DE8BAACB}" type="datetimeFigureOut">
              <a:rPr lang="ko-KR" altLang="en-US" smtClean="0"/>
              <a:pPr/>
              <a:t>2013-07-11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59C3-6EF0-46BB-8656-13FD9E2CD1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45006-BF86-4D05-9A06-BCB0DE8BAACB}" type="datetimeFigureOut">
              <a:rPr lang="ko-KR" altLang="en-US" smtClean="0"/>
              <a:pPr/>
              <a:t>2013-07-11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359C3-6EF0-46BB-8656-13FD9E2CD1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15175" y="474345"/>
            <a:ext cx="947564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류현진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(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柳賢振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, 1987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년 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3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월 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25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일 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~ )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은 메이저 리그 로스앤젤레스 다저스의 투수다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.</a:t>
            </a:r>
          </a:p>
          <a:p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인천 출신으로 동산고등학교를 졸업하고 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2006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년 신인 </a:t>
            </a:r>
            <a:r>
              <a:rPr lang="ko-KR" altLang="en-US" sz="1400" dirty="0" err="1" smtClean="0">
                <a:latin typeface="굴림" pitchFamily="50" charset="-127"/>
                <a:ea typeface="굴림" pitchFamily="50" charset="-127"/>
              </a:rPr>
              <a:t>드래프트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2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차 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1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순위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(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전체 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2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순위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) 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지명을 받아 한화 </a:t>
            </a:r>
            <a:r>
              <a:rPr lang="ko-KR" altLang="en-US" sz="1400" dirty="0" err="1" smtClean="0">
                <a:latin typeface="굴림" pitchFamily="50" charset="-127"/>
                <a:ea typeface="굴림" pitchFamily="50" charset="-127"/>
              </a:rPr>
              <a:t>이글스에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 입단했다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. 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입단 당시 </a:t>
            </a:r>
            <a:r>
              <a:rPr lang="ko-KR" altLang="en-US" sz="1400" dirty="0" err="1" smtClean="0">
                <a:latin typeface="굴림" pitchFamily="50" charset="-127"/>
                <a:ea typeface="굴림" pitchFamily="50" charset="-127"/>
              </a:rPr>
              <a:t>등번호는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15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번이었으나 한화 </a:t>
            </a:r>
            <a:r>
              <a:rPr lang="ko-KR" altLang="en-US" sz="1400" dirty="0" err="1" smtClean="0">
                <a:latin typeface="굴림" pitchFamily="50" charset="-127"/>
                <a:ea typeface="굴림" pitchFamily="50" charset="-127"/>
              </a:rPr>
              <a:t>이글스에서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15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번을 달고 오랜 기간 활동했던 투수 구대성이 미국 메이저 리그 뉴욕 </a:t>
            </a:r>
            <a:r>
              <a:rPr lang="ko-KR" altLang="en-US" sz="1400" dirty="0" err="1" smtClean="0">
                <a:latin typeface="굴림" pitchFamily="50" charset="-127"/>
                <a:ea typeface="굴림" pitchFamily="50" charset="-127"/>
              </a:rPr>
              <a:t>메츠에서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 한화 </a:t>
            </a:r>
            <a:r>
              <a:rPr lang="ko-KR" altLang="en-US" sz="1400" dirty="0" err="1" smtClean="0">
                <a:latin typeface="굴림" pitchFamily="50" charset="-127"/>
                <a:ea typeface="굴림" pitchFamily="50" charset="-127"/>
              </a:rPr>
              <a:t>이글스로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 복귀하는 과정에서 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99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번으로 변경되었다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. 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그 때 그는 별 생각 없이 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99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번으로 변경했으나 이후에는 소속 팀의 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1999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년 한국시리즈 우승의 재현을 위해 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99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번을 고수하겠다는 뜻을 밝혔으나 재현하지 못했다고 한다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.[1]</a:t>
            </a:r>
          </a:p>
          <a:p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프로 야구 데뷔 첫 해인 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2006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년 다승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평균 자책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1400" dirty="0" err="1" smtClean="0">
                <a:latin typeface="굴림" pitchFamily="50" charset="-127"/>
                <a:ea typeface="굴림" pitchFamily="50" charset="-127"/>
              </a:rPr>
              <a:t>탈삼진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1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위로 투수 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3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관왕에 오르며 신인상과 최우수 선수상을 동시에 석권했다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. 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신인이라고 하기엔 믿기 힘든 뛰어난 활약으로 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'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괴물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' 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이라는 별명을 얻었다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. 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데뷔 첫 해 한국시리즈에도 등판하였다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. 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뛰어난 활약을 바탕으로 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2006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년 아시안 게임 국가대표팀에 선출되어 활동하기도 했지만 아시안 게임에서는 부진했다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. 2006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년 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4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월 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12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일 잠실 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LG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전에서 선발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(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첫 등판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)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로 나와 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10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개 </a:t>
            </a:r>
            <a:r>
              <a:rPr lang="ko-KR" altLang="en-US" sz="1400" dirty="0" err="1" smtClean="0">
                <a:latin typeface="굴림" pitchFamily="50" charset="-127"/>
                <a:ea typeface="굴림" pitchFamily="50" charset="-127"/>
              </a:rPr>
              <a:t>탈삼진을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 잡으며 프로 데뷔 </a:t>
            </a:r>
            <a:r>
              <a:rPr lang="ko-KR" altLang="en-US" sz="1400" dirty="0" err="1" smtClean="0">
                <a:latin typeface="굴림" pitchFamily="50" charset="-127"/>
                <a:ea typeface="굴림" pitchFamily="50" charset="-127"/>
              </a:rPr>
              <a:t>첫승을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 거두었다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.</a:t>
            </a:r>
          </a:p>
          <a:p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2008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년 베이징 올림픽 본선에 국가 대표로 참가해 예선전인 캐나다 전과 결승전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(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대 쿠바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)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에 선발 등판했고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1400" dirty="0" err="1" smtClean="0">
                <a:latin typeface="굴림" pitchFamily="50" charset="-127"/>
                <a:ea typeface="굴림" pitchFamily="50" charset="-127"/>
              </a:rPr>
              <a:t>캐나다전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 완봉승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[2]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을 포함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, 17 1/3 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이닝 동안 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10</a:t>
            </a:r>
            <a:r>
              <a:rPr lang="ko-KR" altLang="en-US" sz="1400" dirty="0" err="1" smtClean="0">
                <a:latin typeface="굴림" pitchFamily="50" charset="-127"/>
                <a:ea typeface="굴림" pitchFamily="50" charset="-127"/>
              </a:rPr>
              <a:t>피안타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13</a:t>
            </a:r>
            <a:r>
              <a:rPr lang="ko-KR" altLang="en-US" sz="1400" dirty="0" err="1" smtClean="0">
                <a:latin typeface="굴림" pitchFamily="50" charset="-127"/>
                <a:ea typeface="굴림" pitchFamily="50" charset="-127"/>
              </a:rPr>
              <a:t>탈삼진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2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실점 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(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평균 자책 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1.04)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의 뛰어난 성적으로 야구 국가대표팀의 금메달 획득에 기여하며 병역도 해결했다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.[3]</a:t>
            </a:r>
          </a:p>
          <a:p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2009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년 월드 베이스볼 클래식 대한민국 야구 국가대표팀으로 참가하였고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, 2009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년 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3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월 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6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일 벌어진 아시아 라운드 첫 경기 대만전에 선발로 등판하여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, 3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이닝 </a:t>
            </a:r>
            <a:r>
              <a:rPr lang="ko-KR" altLang="en-US" sz="1400" dirty="0" err="1" smtClean="0">
                <a:latin typeface="굴림" pitchFamily="50" charset="-127"/>
                <a:ea typeface="굴림" pitchFamily="50" charset="-127"/>
              </a:rPr>
              <a:t>피안타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1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개 </a:t>
            </a:r>
            <a:r>
              <a:rPr lang="ko-KR" altLang="en-US" sz="1400" dirty="0" err="1" smtClean="0">
                <a:latin typeface="굴림" pitchFamily="50" charset="-127"/>
                <a:ea typeface="굴림" pitchFamily="50" charset="-127"/>
              </a:rPr>
              <a:t>탈삼진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3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개 무실점으로 승리를 거두었다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.[4] SK </a:t>
            </a:r>
            <a:r>
              <a:rPr lang="ko-KR" altLang="en-US" sz="1400" dirty="0" err="1" smtClean="0">
                <a:latin typeface="굴림" pitchFamily="50" charset="-127"/>
                <a:ea typeface="굴림" pitchFamily="50" charset="-127"/>
              </a:rPr>
              <a:t>와이번스의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 김광현과 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LG </a:t>
            </a:r>
            <a:r>
              <a:rPr lang="ko-KR" altLang="en-US" sz="1400" dirty="0" err="1" smtClean="0">
                <a:latin typeface="굴림" pitchFamily="50" charset="-127"/>
                <a:ea typeface="굴림" pitchFamily="50" charset="-127"/>
              </a:rPr>
              <a:t>트윈스의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 봉중근과 함께 한국 프로 야구 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3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대 </a:t>
            </a:r>
            <a:r>
              <a:rPr lang="ko-KR" altLang="en-US" sz="1400" dirty="0" err="1" smtClean="0">
                <a:latin typeface="굴림" pitchFamily="50" charset="-127"/>
                <a:ea typeface="굴림" pitchFamily="50" charset="-127"/>
              </a:rPr>
              <a:t>좌완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 에이스로 꼽힌다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. 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그러나 사실 그는 공을 던질 때 외에는 오른손잡이다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.[5] 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야구선수 중에서는 좀처럼 찾기 힘든 </a:t>
            </a:r>
            <a:r>
              <a:rPr lang="ko-KR" altLang="en-US" sz="1400" dirty="0" err="1" smtClean="0">
                <a:latin typeface="굴림" pitchFamily="50" charset="-127"/>
                <a:ea typeface="굴림" pitchFamily="50" charset="-127"/>
              </a:rPr>
              <a:t>좌투우타이다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.[6]</a:t>
            </a:r>
          </a:p>
          <a:p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2010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년 아시안 게임 야구 국가대표로 출전하였으며 대만과의 결승전에서 선발로 등판해 철벽 마운드를 구축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금메달을 획득하는 데 큰 공헌을 세웠다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. CJ 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마구마구 </a:t>
            </a:r>
            <a:r>
              <a:rPr lang="ko-KR" altLang="en-US" sz="1400" dirty="0" err="1" smtClean="0">
                <a:latin typeface="굴림" pitchFamily="50" charset="-127"/>
                <a:ea typeface="굴림" pitchFamily="50" charset="-127"/>
              </a:rPr>
              <a:t>일구상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 최고투수상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, CJ 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마구마구 프로야구 투수부문 </a:t>
            </a:r>
            <a:r>
              <a:rPr lang="ko-KR" altLang="en-US" sz="1400" dirty="0" err="1" smtClean="0">
                <a:latin typeface="굴림" pitchFamily="50" charset="-127"/>
                <a:ea typeface="굴림" pitchFamily="50" charset="-127"/>
              </a:rPr>
              <a:t>골든글러브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1400" dirty="0" err="1" smtClean="0">
                <a:latin typeface="굴림" pitchFamily="50" charset="-127"/>
                <a:ea typeface="굴림" pitchFamily="50" charset="-127"/>
              </a:rPr>
              <a:t>스포츠토토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uke6 . com </a:t>
            </a:r>
            <a:r>
              <a:rPr lang="ko-KR" altLang="en-US" sz="1400" dirty="0" err="1" smtClean="0">
                <a:latin typeface="굴림" pitchFamily="50" charset="-127"/>
                <a:ea typeface="굴림" pitchFamily="50" charset="-127"/>
              </a:rPr>
              <a:t>인터넷베팅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 올해의 상 올해의 투수상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1400" dirty="0" err="1" smtClean="0">
                <a:latin typeface="굴림" pitchFamily="50" charset="-127"/>
                <a:ea typeface="굴림" pitchFamily="50" charset="-127"/>
              </a:rPr>
              <a:t>조아제약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 프로야구 대상 최고 투수상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제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16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회 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2010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년 아시안 게임 야구 금메달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, CJ 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마구마구 프로야구 </a:t>
            </a:r>
            <a:r>
              <a:rPr lang="ko-KR" altLang="en-US" sz="1400" dirty="0" err="1" smtClean="0">
                <a:latin typeface="굴림" pitchFamily="50" charset="-127"/>
                <a:ea typeface="굴림" pitchFamily="50" charset="-127"/>
              </a:rPr>
              <a:t>최다탈삼진상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, CJ 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마구마구 프로야구 방어율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1</a:t>
            </a:r>
            <a:r>
              <a:rPr lang="ko-KR" altLang="en-US" sz="1400" dirty="0" err="1" smtClean="0">
                <a:latin typeface="굴림" pitchFamily="50" charset="-127"/>
                <a:ea typeface="굴림" pitchFamily="50" charset="-127"/>
              </a:rPr>
              <a:t>위투수상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정규이닝 최다 </a:t>
            </a:r>
            <a:r>
              <a:rPr lang="ko-KR" altLang="en-US" sz="1400" dirty="0" err="1" smtClean="0">
                <a:latin typeface="굴림" pitchFamily="50" charset="-127"/>
                <a:ea typeface="굴림" pitchFamily="50" charset="-127"/>
              </a:rPr>
              <a:t>탈삼진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 기록상을 수상하고 방어율 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1.82 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전적 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16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승 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4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패 </a:t>
            </a:r>
            <a:r>
              <a:rPr lang="ko-KR" altLang="en-US" sz="1400" dirty="0" err="1" smtClean="0">
                <a:latin typeface="굴림" pitchFamily="50" charset="-127"/>
                <a:ea typeface="굴림" pitchFamily="50" charset="-127"/>
              </a:rPr>
              <a:t>탈삼진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187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개 등을 기록했다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.</a:t>
            </a:r>
          </a:p>
          <a:p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2012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년 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11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월 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9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일 메이저리그 포스팅 시스템 기간이 종료된 결과 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2573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만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7737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달러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33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센트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(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한화 약 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279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억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8978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만원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)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의 포스팅 </a:t>
            </a:r>
            <a:r>
              <a:rPr lang="ko-KR" altLang="en-US" sz="1400" dirty="0" err="1" smtClean="0">
                <a:latin typeface="굴림" pitchFamily="50" charset="-127"/>
                <a:ea typeface="굴림" pitchFamily="50" charset="-127"/>
              </a:rPr>
              <a:t>응찰액을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 받았으며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[7] 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최고 금액 </a:t>
            </a:r>
            <a:r>
              <a:rPr lang="ko-KR" altLang="en-US" sz="1400" dirty="0" err="1" smtClean="0">
                <a:latin typeface="굴림" pitchFamily="50" charset="-127"/>
                <a:ea typeface="굴림" pitchFamily="50" charset="-127"/>
              </a:rPr>
              <a:t>입찰팀은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 로스앤젤레스 </a:t>
            </a:r>
            <a:r>
              <a:rPr lang="ko-KR" altLang="en-US" sz="1400" dirty="0" err="1" smtClean="0">
                <a:latin typeface="굴림" pitchFamily="50" charset="-127"/>
                <a:ea typeface="굴림" pitchFamily="50" charset="-127"/>
              </a:rPr>
              <a:t>다저스로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 밝혀졌다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.[8]</a:t>
            </a:r>
          </a:p>
          <a:p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마침내 같은 해 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12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월 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10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일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, LA </a:t>
            </a:r>
            <a:r>
              <a:rPr lang="ko-KR" altLang="en-US" sz="1400" dirty="0" err="1" smtClean="0">
                <a:latin typeface="굴림" pitchFamily="50" charset="-127"/>
                <a:ea typeface="굴림" pitchFamily="50" charset="-127"/>
              </a:rPr>
              <a:t>다저스와의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 협상 끝에 계약 기간 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6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년 동안 총액 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3600</a:t>
            </a:r>
            <a:r>
              <a:rPr lang="ko-KR" altLang="en-US" sz="1400" dirty="0" err="1" smtClean="0">
                <a:latin typeface="굴림" pitchFamily="50" charset="-127"/>
                <a:ea typeface="굴림" pitchFamily="50" charset="-127"/>
              </a:rPr>
              <a:t>만달러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(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한화 약 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390</a:t>
            </a:r>
            <a:r>
              <a:rPr lang="ko-KR" altLang="en-US" sz="1400" dirty="0" err="1" smtClean="0">
                <a:latin typeface="굴림" pitchFamily="50" charset="-127"/>
                <a:ea typeface="굴림" pitchFamily="50" charset="-127"/>
              </a:rPr>
              <a:t>억원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)</a:t>
            </a:r>
            <a:r>
              <a:rPr lang="ko-KR" altLang="en-US" sz="1400" dirty="0" smtClean="0">
                <a:latin typeface="굴림" pitchFamily="50" charset="-127"/>
                <a:ea typeface="굴림" pitchFamily="50" charset="-127"/>
              </a:rPr>
              <a:t>를 받는 조건으로 계약하였다</a:t>
            </a:r>
            <a:r>
              <a:rPr lang="en-US" altLang="ko-KR" sz="1400" dirty="0" smtClean="0">
                <a:latin typeface="굴림" pitchFamily="50" charset="-127"/>
                <a:ea typeface="굴림" pitchFamily="50" charset="-127"/>
              </a:rPr>
              <a:t>.</a:t>
            </a:r>
            <a:endParaRPr lang="ko-KR" altLang="en-US" sz="1400" dirty="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83535" y="372239"/>
            <a:ext cx="455658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ko-KR" altLang="en-US" sz="2400" dirty="0" smtClean="0">
                <a:solidFill>
                  <a:srgbClr val="FFC000"/>
                </a:solidFill>
                <a:latin typeface="나눔명조 ExtraBold" pitchFamily="18" charset="-127"/>
                <a:ea typeface="나눔명조 ExtraBold" pitchFamily="18" charset="-127"/>
              </a:rPr>
              <a:t>글씨체</a:t>
            </a:r>
            <a:endParaRPr lang="en-US" altLang="ko-KR" sz="2400" dirty="0" smtClean="0">
              <a:solidFill>
                <a:srgbClr val="FFC000"/>
              </a:solidFill>
              <a:latin typeface="나눔명조 ExtraBold" pitchFamily="18" charset="-127"/>
              <a:ea typeface="나눔명조 ExtraBold" pitchFamily="18" charset="-127"/>
            </a:endParaRPr>
          </a:p>
          <a:p>
            <a:pPr>
              <a:lnSpc>
                <a:spcPct val="120000"/>
              </a:lnSpc>
            </a:pPr>
            <a:endParaRPr lang="en-US" altLang="ko-KR" sz="500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ko-KR" altLang="en-US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 기본 글꼴인 굴림체</a:t>
            </a:r>
            <a:r>
              <a:rPr lang="en-US" altLang="ko-KR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1400" dirty="0" err="1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맑은고딕은</a:t>
            </a:r>
            <a:r>
              <a:rPr lang="ko-KR" altLang="en-US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1400" b="1" u="sng" dirty="0" smtClean="0">
                <a:solidFill>
                  <a:srgbClr val="FF0000"/>
                </a:solidFill>
                <a:latin typeface="나눔고딕" pitchFamily="50" charset="-127"/>
                <a:ea typeface="나눔고딕" pitchFamily="50" charset="-127"/>
              </a:rPr>
              <a:t>지양</a:t>
            </a:r>
            <a:endParaRPr lang="en-US" altLang="ko-KR" sz="1400" b="1" u="sng" dirty="0" smtClean="0">
              <a:solidFill>
                <a:srgbClr val="FF0000"/>
              </a:solidFill>
              <a:latin typeface="나눔고딕" pitchFamily="50" charset="-127"/>
              <a:ea typeface="나눔고딕" pitchFamily="50" charset="-127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ko-KR" altLang="en-US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 글씨체는 </a:t>
            </a:r>
            <a:r>
              <a:rPr lang="en-US" altLang="ko-KR" sz="1400" b="1" u="sng" dirty="0" smtClean="0">
                <a:solidFill>
                  <a:srgbClr val="FF0000"/>
                </a:solidFill>
                <a:latin typeface="나눔고딕" pitchFamily="50" charset="-127"/>
                <a:ea typeface="나눔고딕" pitchFamily="50" charset="-127"/>
              </a:rPr>
              <a:t>3</a:t>
            </a:r>
            <a:r>
              <a:rPr lang="ko-KR" altLang="en-US" sz="1400" b="1" u="sng" dirty="0" smtClean="0">
                <a:solidFill>
                  <a:srgbClr val="FF0000"/>
                </a:solidFill>
                <a:latin typeface="나눔고딕" pitchFamily="50" charset="-127"/>
                <a:ea typeface="나눔고딕" pitchFamily="50" charset="-127"/>
              </a:rPr>
              <a:t>가지 이하</a:t>
            </a:r>
            <a:r>
              <a:rPr lang="ko-KR" altLang="en-US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명조체 </a:t>
            </a:r>
            <a:r>
              <a:rPr lang="en-US" altLang="ko-KR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+ </a:t>
            </a:r>
            <a:r>
              <a:rPr lang="ko-KR" altLang="en-US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고딕체 </a:t>
            </a:r>
            <a:r>
              <a:rPr lang="en-US" altLang="ko-KR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+ </a:t>
            </a:r>
            <a:r>
              <a:rPr lang="ko-KR" altLang="en-US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＠</a:t>
            </a:r>
            <a:endParaRPr lang="en-US" altLang="ko-KR" sz="1400" dirty="0" smtClean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     - </a:t>
            </a:r>
            <a:r>
              <a:rPr lang="ko-KR" altLang="en-US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제목과 본문</a:t>
            </a:r>
            <a:r>
              <a:rPr lang="en-US" altLang="ko-KR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명조체 ↔</a:t>
            </a:r>
            <a:r>
              <a:rPr lang="en-US" altLang="ko-KR" sz="1400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고딕체</a:t>
            </a:r>
            <a:r>
              <a:rPr lang="en-US" altLang="ko-KR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)</a:t>
            </a:r>
            <a:r>
              <a:rPr lang="ko-KR" altLang="en-US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로 활용</a:t>
            </a:r>
            <a:endParaRPr lang="en-US" altLang="ko-KR" sz="1400" dirty="0" smtClean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ko-KR" altLang="en-US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1400" b="1" u="sng" dirty="0" smtClean="0">
                <a:solidFill>
                  <a:srgbClr val="FF0000"/>
                </a:solidFill>
                <a:latin typeface="나눔고딕" pitchFamily="50" charset="-127"/>
                <a:ea typeface="나눔고딕" pitchFamily="50" charset="-127"/>
              </a:rPr>
              <a:t>글씨체가 깨지지 않도록</a:t>
            </a:r>
            <a:r>
              <a:rPr lang="en-US" altLang="ko-KR" sz="1400" b="1" u="sng" dirty="0" smtClean="0">
                <a:solidFill>
                  <a:srgbClr val="FF0000"/>
                </a:solidFill>
                <a:latin typeface="나눔고딕" pitchFamily="50" charset="-127"/>
                <a:ea typeface="나눔고딕" pitchFamily="50" charset="-127"/>
              </a:rPr>
              <a:t>!</a:t>
            </a:r>
          </a:p>
          <a:p>
            <a:pPr>
              <a:lnSpc>
                <a:spcPct val="120000"/>
              </a:lnSpc>
            </a:pPr>
            <a:r>
              <a:rPr lang="en-US" altLang="ko-KR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    - </a:t>
            </a:r>
            <a:r>
              <a:rPr lang="ko-KR" altLang="en-US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글꼴포함저장</a:t>
            </a:r>
            <a:r>
              <a:rPr lang="en-US" altLang="ko-KR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옵션</a:t>
            </a:r>
            <a:r>
              <a:rPr lang="en-US" altLang="ko-KR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&gt;</a:t>
            </a:r>
            <a:r>
              <a:rPr lang="ko-KR" altLang="en-US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저장</a:t>
            </a:r>
            <a:r>
              <a:rPr lang="en-US" altLang="ko-KR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&gt;</a:t>
            </a:r>
            <a:r>
              <a:rPr lang="ko-KR" altLang="en-US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글꼴포함</a:t>
            </a:r>
            <a:r>
              <a:rPr lang="en-US" altLang="ko-KR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) or PDF </a:t>
            </a:r>
            <a:r>
              <a:rPr lang="ko-KR" altLang="en-US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저장</a:t>
            </a:r>
            <a:endParaRPr lang="en-US" altLang="ko-KR" sz="1400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  <a:p>
            <a:pPr>
              <a:lnSpc>
                <a:spcPct val="120000"/>
              </a:lnSpc>
            </a:pPr>
            <a:endParaRPr lang="en-US" altLang="ko-KR" sz="1400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endParaRPr lang="en-US" altLang="ko-KR" sz="1400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ko-KR" altLang="en-US" sz="2400" dirty="0" smtClean="0">
                <a:solidFill>
                  <a:srgbClr val="FFC000"/>
                </a:solidFill>
                <a:latin typeface="나눔명조 ExtraBold" pitchFamily="18" charset="-127"/>
                <a:ea typeface="나눔명조 ExtraBold" pitchFamily="18" charset="-127"/>
              </a:rPr>
              <a:t>사진</a:t>
            </a:r>
            <a:endParaRPr lang="en-US" altLang="ko-KR" sz="2400" dirty="0" smtClean="0">
              <a:solidFill>
                <a:srgbClr val="FFC000"/>
              </a:solidFill>
              <a:latin typeface="나눔명조 ExtraBold" pitchFamily="18" charset="-127"/>
              <a:ea typeface="나눔명조 ExtraBold" pitchFamily="18" charset="-127"/>
            </a:endParaRPr>
          </a:p>
          <a:p>
            <a:pPr>
              <a:lnSpc>
                <a:spcPct val="120000"/>
              </a:lnSpc>
            </a:pPr>
            <a:endParaRPr lang="en-US" altLang="ko-KR" sz="500" dirty="0" smtClean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ko-KR" altLang="en-US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1024x768 </a:t>
            </a:r>
            <a:r>
              <a:rPr lang="ko-KR" altLang="en-US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이상의 </a:t>
            </a:r>
            <a:r>
              <a:rPr lang="ko-KR" altLang="en-US" sz="1400" b="1" u="sng" dirty="0" err="1" smtClean="0">
                <a:solidFill>
                  <a:srgbClr val="FF0000"/>
                </a:solidFill>
                <a:latin typeface="나눔고딕" pitchFamily="50" charset="-127"/>
                <a:ea typeface="나눔고딕" pitchFamily="50" charset="-127"/>
              </a:rPr>
              <a:t>고퀄리티</a:t>
            </a:r>
            <a:r>
              <a:rPr lang="ko-KR" altLang="en-US" sz="1400" b="1" u="sng" dirty="0" smtClean="0">
                <a:solidFill>
                  <a:srgbClr val="FF0000"/>
                </a:solidFill>
                <a:latin typeface="나눔고딕" pitchFamily="50" charset="-127"/>
                <a:ea typeface="나눔고딕" pitchFamily="50" charset="-127"/>
              </a:rPr>
              <a:t> 사진</a:t>
            </a:r>
            <a:endParaRPr lang="en-US" altLang="ko-KR" sz="1400" b="1" u="sng" dirty="0" smtClean="0">
              <a:solidFill>
                <a:srgbClr val="FF0000"/>
              </a:solidFill>
              <a:latin typeface="나눔고딕" pitchFamily="50" charset="-127"/>
              <a:ea typeface="나눔고딕" pitchFamily="50" charset="-127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ko-KR" altLang="en-US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1400" b="1" u="sng" dirty="0" smtClean="0">
                <a:solidFill>
                  <a:srgbClr val="FF0000"/>
                </a:solidFill>
                <a:latin typeface="나눔고딕" pitchFamily="50" charset="-127"/>
                <a:ea typeface="나눔고딕" pitchFamily="50" charset="-127"/>
              </a:rPr>
              <a:t>비율</a:t>
            </a:r>
            <a:r>
              <a:rPr lang="ko-KR" altLang="en-US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은 기본비율 </a:t>
            </a:r>
            <a:r>
              <a:rPr lang="en-US" altLang="ko-KR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- </a:t>
            </a:r>
            <a:r>
              <a:rPr lang="ko-KR" altLang="en-US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자르기 툴 활용</a:t>
            </a:r>
            <a:endParaRPr lang="en-US" altLang="ko-KR" sz="1400" dirty="0" smtClean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ko-KR" altLang="en-US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 흑백사진 </a:t>
            </a:r>
            <a:r>
              <a:rPr lang="en-US" altLang="ko-KR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or </a:t>
            </a:r>
            <a:r>
              <a:rPr lang="ko-KR" altLang="en-US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밝기와 대비를 조절에 느낌 부여</a:t>
            </a:r>
            <a:endParaRPr lang="en-US" altLang="ko-KR" sz="1400" dirty="0" smtClean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  <a:p>
            <a:pPr>
              <a:lnSpc>
                <a:spcPct val="120000"/>
              </a:lnSpc>
            </a:pPr>
            <a:endParaRPr lang="en-US" altLang="ko-KR" sz="1400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endParaRPr lang="en-US" altLang="ko-KR" sz="1400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endParaRPr lang="en-US" altLang="ko-KR" sz="1400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ko-KR" altLang="en-US" sz="2400" dirty="0" smtClean="0">
                <a:solidFill>
                  <a:srgbClr val="FFC000"/>
                </a:solidFill>
                <a:latin typeface="나눔명조 ExtraBold" pitchFamily="18" charset="-127"/>
                <a:ea typeface="나눔명조 ExtraBold" pitchFamily="18" charset="-127"/>
              </a:rPr>
              <a:t>색</a:t>
            </a:r>
            <a:r>
              <a:rPr lang="en-US" altLang="ko-KR" sz="2400" dirty="0" smtClean="0">
                <a:solidFill>
                  <a:srgbClr val="FFC000"/>
                </a:solidFill>
                <a:latin typeface="나눔명조 ExtraBold" pitchFamily="18" charset="-127"/>
                <a:ea typeface="나눔명조 ExtraBold" pitchFamily="18" charset="-127"/>
              </a:rPr>
              <a:t>(Color)</a:t>
            </a:r>
            <a:endParaRPr lang="en-US" altLang="ko-KR" sz="2400" dirty="0">
              <a:solidFill>
                <a:srgbClr val="FFC000"/>
              </a:solidFill>
              <a:latin typeface="나눔명조 ExtraBold" pitchFamily="18" charset="-127"/>
              <a:ea typeface="나눔명조 ExtraBold" pitchFamily="18" charset="-127"/>
            </a:endParaRPr>
          </a:p>
          <a:p>
            <a:pPr>
              <a:lnSpc>
                <a:spcPct val="120000"/>
              </a:lnSpc>
            </a:pPr>
            <a:r>
              <a:rPr lang="ko-KR" altLang="en-US" sz="5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endParaRPr lang="en-US" altLang="ko-KR" sz="500" dirty="0" smtClean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ko-KR" altLang="en-US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1400" dirty="0" err="1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출력본</a:t>
            </a:r>
            <a:r>
              <a:rPr lang="ko-KR" altLang="en-US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– </a:t>
            </a:r>
            <a:r>
              <a:rPr lang="ko-KR" altLang="en-US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연한바탕 </a:t>
            </a:r>
            <a:r>
              <a:rPr lang="en-US" altLang="ko-KR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+ </a:t>
            </a:r>
            <a:r>
              <a:rPr lang="ko-KR" altLang="en-US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진한글씨</a:t>
            </a:r>
            <a:endParaRPr lang="en-US" altLang="ko-KR" sz="1400" dirty="0" smtClean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1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  </a:t>
            </a:r>
            <a:r>
              <a:rPr lang="en-US" altLang="ko-KR" sz="11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  </a:t>
            </a:r>
            <a:r>
              <a:rPr lang="en-US" altLang="ko-KR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PT</a:t>
            </a:r>
            <a:r>
              <a:rPr lang="ko-KR" altLang="en-US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본 </a:t>
            </a:r>
            <a:r>
              <a:rPr lang="en-US" altLang="ko-KR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– </a:t>
            </a:r>
            <a:r>
              <a:rPr lang="ko-KR" altLang="en-US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진한바탕 </a:t>
            </a:r>
            <a:r>
              <a:rPr lang="en-US" altLang="ko-KR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+ </a:t>
            </a:r>
            <a:r>
              <a:rPr lang="ko-KR" altLang="en-US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연한글씨</a:t>
            </a:r>
            <a:endParaRPr lang="en-US" altLang="ko-KR" sz="1400" dirty="0" smtClean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US" altLang="ko-KR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400" b="1" u="sng" dirty="0" smtClean="0">
                <a:solidFill>
                  <a:srgbClr val="FF0000"/>
                </a:solidFill>
                <a:latin typeface="나눔고딕" pitchFamily="50" charset="-127"/>
                <a:ea typeface="나눔고딕" pitchFamily="50" charset="-127"/>
              </a:rPr>
              <a:t>1</a:t>
            </a:r>
            <a:r>
              <a:rPr lang="ko-KR" altLang="en-US" sz="1400" b="1" u="sng" dirty="0" smtClean="0">
                <a:solidFill>
                  <a:srgbClr val="FF0000"/>
                </a:solidFill>
                <a:latin typeface="나눔고딕" pitchFamily="50" charset="-127"/>
                <a:ea typeface="나눔고딕" pitchFamily="50" charset="-127"/>
              </a:rPr>
              <a:t>가지 색을 지정</a:t>
            </a:r>
            <a:r>
              <a:rPr lang="ko-KR" altLang="en-US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하여 명도를 </a:t>
            </a:r>
            <a:r>
              <a:rPr lang="ko-KR" altLang="en-US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활용  </a:t>
            </a:r>
            <a:r>
              <a:rPr lang="en-US" altLang="ko-KR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ex. </a:t>
            </a:r>
            <a:r>
              <a:rPr lang="ko-KR" altLang="en-US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검은색</a:t>
            </a:r>
            <a:r>
              <a:rPr lang="en-US" altLang="ko-KR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/</a:t>
            </a:r>
            <a:r>
              <a:rPr lang="ko-KR" altLang="en-US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회색</a:t>
            </a:r>
            <a:r>
              <a:rPr lang="en-US" altLang="ko-KR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/</a:t>
            </a:r>
            <a:r>
              <a:rPr lang="ko-KR" altLang="en-US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흰색</a:t>
            </a:r>
            <a:endParaRPr lang="en-US" altLang="ko-KR" sz="1400" dirty="0" smtClean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US" altLang="ko-KR" sz="1400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중요한 내용은 </a:t>
            </a:r>
            <a:r>
              <a:rPr lang="ko-KR" altLang="en-US" sz="1400" b="1" u="sng" dirty="0" smtClean="0">
                <a:solidFill>
                  <a:srgbClr val="FF0000"/>
                </a:solidFill>
                <a:latin typeface="나눔고딕" pitchFamily="50" charset="-127"/>
                <a:ea typeface="나눔고딕" pitchFamily="50" charset="-127"/>
              </a:rPr>
              <a:t>튀는 색</a:t>
            </a:r>
            <a:r>
              <a:rPr lang="ko-KR" altLang="en-US" sz="14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으로 지정</a:t>
            </a:r>
            <a:endParaRPr lang="en-US" altLang="ko-KR" sz="1400" dirty="0" smtClean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13" name="그룹 12"/>
          <p:cNvGrpSpPr/>
          <p:nvPr/>
        </p:nvGrpSpPr>
        <p:grpSpPr>
          <a:xfrm>
            <a:off x="5444177" y="5314087"/>
            <a:ext cx="4032448" cy="931936"/>
            <a:chOff x="5457056" y="5517232"/>
            <a:chExt cx="4032448" cy="931936"/>
          </a:xfrm>
        </p:grpSpPr>
        <p:sp>
          <p:nvSpPr>
            <p:cNvPr id="7" name="직사각형 6"/>
            <p:cNvSpPr/>
            <p:nvPr/>
          </p:nvSpPr>
          <p:spPr>
            <a:xfrm>
              <a:off x="5457056" y="5864393"/>
              <a:ext cx="403244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3200" dirty="0" smtClean="0">
                  <a:solidFill>
                    <a:srgbClr val="FF0000"/>
                  </a:solidFill>
                  <a:latin typeface="나눔손글씨 붓" pitchFamily="66" charset="-127"/>
                  <a:ea typeface="나눔손글씨 붓" pitchFamily="66" charset="-127"/>
                </a:rPr>
                <a:t>“</a:t>
              </a:r>
              <a:r>
                <a:rPr lang="ko-KR" altLang="en-US" sz="3200" dirty="0" smtClean="0">
                  <a:solidFill>
                    <a:srgbClr val="FF0000"/>
                  </a:solidFill>
                  <a:latin typeface="나눔손글씨 붓" pitchFamily="66" charset="-127"/>
                  <a:ea typeface="나눔손글씨 붓" pitchFamily="66" charset="-127"/>
                </a:rPr>
                <a:t>화려한 것보다 쉽게 전달하는 것</a:t>
              </a:r>
              <a:r>
                <a:rPr lang="en-US" altLang="ko-KR" sz="3200" dirty="0" smtClean="0">
                  <a:solidFill>
                    <a:srgbClr val="FF0000"/>
                  </a:solidFill>
                  <a:latin typeface="나눔손글씨 붓" pitchFamily="66" charset="-127"/>
                  <a:ea typeface="나눔손글씨 붓" pitchFamily="66" charset="-127"/>
                </a:rPr>
                <a:t>”</a:t>
              </a:r>
            </a:p>
          </p:txBody>
        </p:sp>
        <p:grpSp>
          <p:nvGrpSpPr>
            <p:cNvPr id="12" name="그룹 11"/>
            <p:cNvGrpSpPr/>
            <p:nvPr/>
          </p:nvGrpSpPr>
          <p:grpSpPr>
            <a:xfrm>
              <a:off x="5529064" y="5517232"/>
              <a:ext cx="1880698" cy="360040"/>
              <a:chOff x="6092249" y="1183873"/>
              <a:chExt cx="1880698" cy="360040"/>
            </a:xfrm>
          </p:grpSpPr>
          <p:sp>
            <p:nvSpPr>
              <p:cNvPr id="9" name="직사각형 8"/>
              <p:cNvSpPr/>
              <p:nvPr/>
            </p:nvSpPr>
            <p:spPr>
              <a:xfrm>
                <a:off x="6092249" y="1183873"/>
                <a:ext cx="1872208" cy="36004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" name="직사각형 9"/>
              <p:cNvSpPr/>
              <p:nvPr/>
            </p:nvSpPr>
            <p:spPr>
              <a:xfrm>
                <a:off x="6105128" y="1196752"/>
                <a:ext cx="186781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ko-KR" altLang="en-US" sz="1600" dirty="0" smtClean="0">
                    <a:solidFill>
                      <a:schemeClr val="bg1"/>
                    </a:solidFill>
                    <a:latin typeface="나눔명조 ExtraBold" pitchFamily="18" charset="-127"/>
                    <a:ea typeface="나눔명조 ExtraBold" pitchFamily="18" charset="-127"/>
                  </a:rPr>
                  <a:t>여백의 미 </a:t>
                </a:r>
                <a:r>
                  <a:rPr lang="en-US" altLang="ko-KR" sz="1600" dirty="0" smtClean="0">
                    <a:solidFill>
                      <a:schemeClr val="bg1"/>
                    </a:solidFill>
                    <a:latin typeface="나눔명조 ExtraBold" pitchFamily="18" charset="-127"/>
                    <a:ea typeface="나눔명조 ExtraBold" pitchFamily="18" charset="-127"/>
                  </a:rPr>
                  <a:t>+ </a:t>
                </a:r>
                <a:r>
                  <a:rPr lang="ko-KR" altLang="en-US" sz="1600" dirty="0" smtClean="0">
                    <a:solidFill>
                      <a:schemeClr val="bg1"/>
                    </a:solidFill>
                    <a:latin typeface="나눔명조 ExtraBold" pitchFamily="18" charset="-127"/>
                    <a:ea typeface="나눔명조 ExtraBold" pitchFamily="18" charset="-127"/>
                  </a:rPr>
                  <a:t>일관성</a:t>
                </a:r>
                <a:endParaRPr lang="en-US" altLang="ko-KR" sz="1600" dirty="0" smtClean="0">
                  <a:solidFill>
                    <a:schemeClr val="bg1"/>
                  </a:solidFill>
                  <a:latin typeface="나눔명조 ExtraBold" pitchFamily="18" charset="-127"/>
                  <a:ea typeface="나눔명조 ExtraBold" pitchFamily="18" charset="-127"/>
                </a:endParaRPr>
              </a:p>
            </p:txBody>
          </p:sp>
        </p:grp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류현진.jpg"/>
          <p:cNvPicPr>
            <a:picLocks noChangeAspect="1"/>
          </p:cNvPicPr>
          <p:nvPr/>
        </p:nvPicPr>
        <p:blipFill>
          <a:blip r:embed="rId2" cstate="print">
            <a:lum bright="-10000" contrast="20000"/>
          </a:blip>
          <a:srcRect l="306" r="18444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6" name="타원 5"/>
          <p:cNvSpPr/>
          <p:nvPr/>
        </p:nvSpPr>
        <p:spPr>
          <a:xfrm>
            <a:off x="1028544" y="1415193"/>
            <a:ext cx="180000" cy="180000"/>
          </a:xfrm>
          <a:prstGeom prst="ellipse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/>
        </p:nvSpPr>
        <p:spPr>
          <a:xfrm>
            <a:off x="1388584" y="2639329"/>
            <a:ext cx="180000" cy="180000"/>
          </a:xfrm>
          <a:prstGeom prst="ellipse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861423" y="3706570"/>
            <a:ext cx="180000" cy="180000"/>
          </a:xfrm>
          <a:prstGeom prst="ellipse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" name="직선 연결선 9"/>
          <p:cNvCxnSpPr>
            <a:stCxn id="6" idx="4"/>
            <a:endCxn id="7" idx="0"/>
          </p:cNvCxnSpPr>
          <p:nvPr/>
        </p:nvCxnSpPr>
        <p:spPr>
          <a:xfrm>
            <a:off x="1118544" y="1595193"/>
            <a:ext cx="360040" cy="1044136"/>
          </a:xfrm>
          <a:prstGeom prst="line">
            <a:avLst/>
          </a:prstGeom>
          <a:ln w="1905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>
            <a:stCxn id="8" idx="7"/>
            <a:endCxn id="7" idx="4"/>
          </p:cNvCxnSpPr>
          <p:nvPr/>
        </p:nvCxnSpPr>
        <p:spPr>
          <a:xfrm flipV="1">
            <a:off x="1015063" y="2819329"/>
            <a:ext cx="463521" cy="913601"/>
          </a:xfrm>
          <a:prstGeom prst="line">
            <a:avLst/>
          </a:prstGeom>
          <a:ln w="1905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직사각형 14"/>
          <p:cNvSpPr/>
          <p:nvPr/>
        </p:nvSpPr>
        <p:spPr>
          <a:xfrm>
            <a:off x="1277342" y="1381822"/>
            <a:ext cx="3690434" cy="8156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400" dirty="0" smtClean="0">
                <a:solidFill>
                  <a:schemeClr val="bg1"/>
                </a:solidFill>
                <a:latin typeface="나눔명조 ExtraBold" pitchFamily="18" charset="-127"/>
                <a:ea typeface="나눔명조 ExtraBold" pitchFamily="18" charset="-127"/>
              </a:rPr>
              <a:t>괴물의 시작</a:t>
            </a:r>
            <a:endParaRPr lang="en-US" altLang="ko-KR" sz="1400" dirty="0" smtClean="0">
              <a:solidFill>
                <a:schemeClr val="bg1"/>
              </a:solidFill>
              <a:latin typeface="나눔명조 ExtraBold" pitchFamily="18" charset="-127"/>
              <a:ea typeface="나눔명조 ExtraBold" pitchFamily="18" charset="-127"/>
            </a:endParaRPr>
          </a:p>
          <a:p>
            <a:r>
              <a:rPr lang="ko-KR" altLang="en-US" sz="110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인천 동산고등학교를 졸업하고</a:t>
            </a:r>
            <a:endParaRPr lang="en-US" altLang="ko-KR" sz="1100" dirty="0" smtClean="0">
              <a:solidFill>
                <a:schemeClr val="bg1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r>
              <a:rPr lang="en-US" altLang="ko-KR" sz="110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2006</a:t>
            </a:r>
            <a:r>
              <a:rPr lang="ko-KR" altLang="en-US" sz="110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년 신인 </a:t>
            </a:r>
            <a:r>
              <a:rPr lang="ko-KR" altLang="en-US" sz="1100" dirty="0" err="1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드래프트</a:t>
            </a:r>
            <a:r>
              <a:rPr lang="ko-KR" altLang="en-US" sz="110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100" b="1" dirty="0" smtClean="0">
                <a:solidFill>
                  <a:srgbClr val="FF0000"/>
                </a:solidFill>
                <a:latin typeface="나눔고딕" pitchFamily="50" charset="-127"/>
                <a:ea typeface="나눔고딕" pitchFamily="50" charset="-127"/>
              </a:rPr>
              <a:t>2</a:t>
            </a:r>
            <a:r>
              <a:rPr lang="ko-KR" altLang="en-US" sz="1100" b="1" dirty="0" smtClean="0">
                <a:solidFill>
                  <a:srgbClr val="FF0000"/>
                </a:solidFill>
                <a:latin typeface="나눔고딕" pitchFamily="50" charset="-127"/>
                <a:ea typeface="나눔고딕" pitchFamily="50" charset="-127"/>
              </a:rPr>
              <a:t>차 </a:t>
            </a:r>
            <a:r>
              <a:rPr lang="en-US" altLang="ko-KR" sz="1100" b="1" dirty="0" smtClean="0">
                <a:solidFill>
                  <a:srgbClr val="FF0000"/>
                </a:solidFill>
                <a:latin typeface="나눔고딕" pitchFamily="50" charset="-127"/>
                <a:ea typeface="나눔고딕" pitchFamily="50" charset="-127"/>
              </a:rPr>
              <a:t>1</a:t>
            </a:r>
            <a:r>
              <a:rPr lang="ko-KR" altLang="en-US" sz="1100" b="1" dirty="0" smtClean="0">
                <a:solidFill>
                  <a:srgbClr val="FF0000"/>
                </a:solidFill>
                <a:latin typeface="나눔고딕" pitchFamily="50" charset="-127"/>
                <a:ea typeface="나눔고딕" pitchFamily="50" charset="-127"/>
              </a:rPr>
              <a:t>순위</a:t>
            </a:r>
            <a:r>
              <a:rPr lang="en-US" altLang="ko-KR" sz="1100" b="1" dirty="0" smtClean="0">
                <a:solidFill>
                  <a:srgbClr val="FF0000"/>
                </a:solidFill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1100" b="1" dirty="0" smtClean="0">
                <a:solidFill>
                  <a:srgbClr val="FF0000"/>
                </a:solidFill>
                <a:latin typeface="나눔고딕" pitchFamily="50" charset="-127"/>
                <a:ea typeface="나눔고딕" pitchFamily="50" charset="-127"/>
              </a:rPr>
              <a:t>전체 </a:t>
            </a:r>
            <a:r>
              <a:rPr lang="en-US" altLang="ko-KR" sz="1100" b="1" dirty="0" smtClean="0">
                <a:solidFill>
                  <a:srgbClr val="FF0000"/>
                </a:solidFill>
                <a:latin typeface="나눔고딕" pitchFamily="50" charset="-127"/>
                <a:ea typeface="나눔고딕" pitchFamily="50" charset="-127"/>
              </a:rPr>
              <a:t>2</a:t>
            </a:r>
            <a:r>
              <a:rPr lang="ko-KR" altLang="en-US" sz="1100" b="1" dirty="0" smtClean="0">
                <a:solidFill>
                  <a:srgbClr val="FF0000"/>
                </a:solidFill>
                <a:latin typeface="나눔고딕" pitchFamily="50" charset="-127"/>
                <a:ea typeface="나눔고딕" pitchFamily="50" charset="-127"/>
              </a:rPr>
              <a:t>순위</a:t>
            </a:r>
            <a:r>
              <a:rPr lang="en-US" altLang="ko-KR" sz="1100" b="1" dirty="0" smtClean="0">
                <a:solidFill>
                  <a:srgbClr val="FF0000"/>
                </a:solidFill>
                <a:latin typeface="나눔고딕" pitchFamily="50" charset="-127"/>
                <a:ea typeface="나눔고딕" pitchFamily="50" charset="-127"/>
              </a:rPr>
              <a:t>) </a:t>
            </a:r>
            <a:r>
              <a:rPr lang="ko-KR" altLang="en-US" sz="1100" b="1" dirty="0" smtClean="0">
                <a:solidFill>
                  <a:srgbClr val="FF0000"/>
                </a:solidFill>
                <a:latin typeface="나눔고딕" pitchFamily="50" charset="-127"/>
                <a:ea typeface="나눔고딕" pitchFamily="50" charset="-127"/>
              </a:rPr>
              <a:t>지명</a:t>
            </a:r>
            <a:r>
              <a:rPr lang="ko-KR" altLang="en-US" sz="110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을 받아</a:t>
            </a:r>
            <a:endParaRPr lang="en-US" altLang="ko-KR" sz="1100" dirty="0" smtClean="0">
              <a:solidFill>
                <a:schemeClr val="bg1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r>
              <a:rPr lang="ko-KR" altLang="en-US" sz="110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한화 </a:t>
            </a:r>
            <a:r>
              <a:rPr lang="ko-KR" altLang="en-US" sz="1100" dirty="0" err="1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이글스에</a:t>
            </a:r>
            <a:r>
              <a:rPr lang="ko-KR" altLang="en-US" sz="110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 입단</a:t>
            </a:r>
            <a:endParaRPr lang="ko-KR" alt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1604608" y="2593079"/>
            <a:ext cx="37433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400" dirty="0" smtClean="0">
                <a:solidFill>
                  <a:schemeClr val="bg1"/>
                </a:solidFill>
                <a:latin typeface="나눔명조 ExtraBold" pitchFamily="18" charset="-127"/>
                <a:ea typeface="나눔명조 ExtraBold" pitchFamily="18" charset="-127"/>
              </a:rPr>
              <a:t>괴물의 등장</a:t>
            </a:r>
            <a:endParaRPr lang="en-US" altLang="ko-KR" sz="1400" dirty="0" smtClean="0">
              <a:solidFill>
                <a:schemeClr val="bg1"/>
              </a:solidFill>
              <a:latin typeface="나눔명조 ExtraBold" pitchFamily="18" charset="-127"/>
              <a:ea typeface="나눔명조 ExtraBold" pitchFamily="18" charset="-127"/>
            </a:endParaRPr>
          </a:p>
          <a:p>
            <a:r>
              <a:rPr lang="ko-KR" altLang="en-US" sz="1100" b="1" dirty="0" smtClean="0">
                <a:solidFill>
                  <a:srgbClr val="FF0000"/>
                </a:solidFill>
                <a:latin typeface="나눔고딕" pitchFamily="50" charset="-127"/>
                <a:ea typeface="나눔고딕" pitchFamily="50" charset="-127"/>
              </a:rPr>
              <a:t>데뷔 첫 해</a:t>
            </a:r>
            <a:r>
              <a:rPr lang="ko-KR" altLang="en-US" sz="110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10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2006</a:t>
            </a:r>
            <a:r>
              <a:rPr lang="ko-KR" altLang="en-US" sz="110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년 다승</a:t>
            </a:r>
            <a:r>
              <a:rPr lang="en-US" altLang="ko-KR" sz="110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110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평균 자책</a:t>
            </a:r>
            <a:r>
              <a:rPr lang="en-US" altLang="ko-KR" sz="110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1100" dirty="0" err="1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탈삼진</a:t>
            </a:r>
            <a:r>
              <a:rPr lang="ko-KR" altLang="en-US" sz="110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10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1</a:t>
            </a:r>
            <a:r>
              <a:rPr lang="ko-KR" altLang="en-US" sz="110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위로 </a:t>
            </a:r>
            <a:endParaRPr lang="en-US" altLang="ko-KR" sz="1100" dirty="0" smtClean="0">
              <a:solidFill>
                <a:schemeClr val="bg1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r>
              <a:rPr lang="ko-KR" altLang="en-US" sz="110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투수 </a:t>
            </a:r>
            <a:r>
              <a:rPr lang="en-US" altLang="ko-KR" sz="110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3</a:t>
            </a:r>
            <a:r>
              <a:rPr lang="ko-KR" altLang="en-US" sz="110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관왕에 오르며 </a:t>
            </a:r>
            <a:r>
              <a:rPr lang="ko-KR" altLang="en-US" sz="1100" b="1" dirty="0" smtClean="0">
                <a:solidFill>
                  <a:srgbClr val="FF0000"/>
                </a:solidFill>
                <a:latin typeface="나눔고딕" pitchFamily="50" charset="-127"/>
                <a:ea typeface="나눔고딕" pitchFamily="50" charset="-127"/>
              </a:rPr>
              <a:t>신인상과 최우수 선수상을 동시에 석권</a:t>
            </a:r>
            <a:endParaRPr lang="ko-KR" altLang="en-US" sz="1100" b="1" dirty="0">
              <a:solidFill>
                <a:srgbClr val="FF0000"/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1108166" y="3660320"/>
            <a:ext cx="5112567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400" dirty="0" smtClean="0">
                <a:solidFill>
                  <a:schemeClr val="bg1"/>
                </a:solidFill>
                <a:latin typeface="나눔명조 ExtraBold" pitchFamily="18" charset="-127"/>
                <a:ea typeface="나눔명조 ExtraBold" pitchFamily="18" charset="-127"/>
              </a:rPr>
              <a:t>세계진출의 발판</a:t>
            </a:r>
            <a:endParaRPr lang="en-US" altLang="ko-KR" sz="1400" dirty="0" smtClean="0">
              <a:solidFill>
                <a:schemeClr val="bg1"/>
              </a:solidFill>
              <a:latin typeface="나눔명조 ExtraBold" pitchFamily="18" charset="-127"/>
              <a:ea typeface="나눔명조 ExtraBold" pitchFamily="18" charset="-127"/>
            </a:endParaRPr>
          </a:p>
          <a:p>
            <a:r>
              <a:rPr lang="en-US" altLang="ko-KR" sz="1100" b="1" dirty="0" smtClean="0">
                <a:solidFill>
                  <a:srgbClr val="FF0000"/>
                </a:solidFill>
                <a:latin typeface="나눔고딕" pitchFamily="50" charset="-127"/>
                <a:ea typeface="나눔고딕" pitchFamily="50" charset="-127"/>
              </a:rPr>
              <a:t>2008</a:t>
            </a:r>
            <a:r>
              <a:rPr lang="ko-KR" altLang="en-US" sz="1100" b="1" dirty="0" smtClean="0">
                <a:solidFill>
                  <a:srgbClr val="FF0000"/>
                </a:solidFill>
                <a:latin typeface="나눔고딕" pitchFamily="50" charset="-127"/>
                <a:ea typeface="나눔고딕" pitchFamily="50" charset="-127"/>
              </a:rPr>
              <a:t>년 베이징 올림픽 </a:t>
            </a:r>
            <a:r>
              <a:rPr lang="ko-KR" altLang="en-US" sz="110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본선에 국가 대표로 참가</a:t>
            </a:r>
            <a:endParaRPr lang="en-US" altLang="ko-KR" sz="1100" dirty="0" smtClean="0">
              <a:solidFill>
                <a:schemeClr val="bg1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r>
              <a:rPr lang="ko-KR" altLang="en-US" sz="1100" dirty="0" err="1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캐나다전</a:t>
            </a:r>
            <a:r>
              <a:rPr lang="ko-KR" altLang="en-US" sz="110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 완봉승을 포함</a:t>
            </a:r>
            <a:r>
              <a:rPr lang="en-US" altLang="ko-KR" sz="110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, 17 1/3 </a:t>
            </a:r>
            <a:r>
              <a:rPr lang="ko-KR" altLang="en-US" sz="110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이닝 동안 </a:t>
            </a:r>
            <a:r>
              <a:rPr lang="en-US" altLang="ko-KR" sz="110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10</a:t>
            </a:r>
            <a:r>
              <a:rPr lang="ko-KR" altLang="en-US" sz="1100" dirty="0" err="1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피안타</a:t>
            </a:r>
            <a:r>
              <a:rPr lang="ko-KR" altLang="en-US" sz="110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10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13</a:t>
            </a:r>
            <a:r>
              <a:rPr lang="ko-KR" altLang="en-US" sz="1100" dirty="0" err="1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탈삼진</a:t>
            </a:r>
            <a:r>
              <a:rPr lang="ko-KR" altLang="en-US" sz="110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10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2</a:t>
            </a:r>
            <a:r>
              <a:rPr lang="ko-KR" altLang="en-US" sz="110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실점</a:t>
            </a:r>
            <a:endParaRPr lang="en-US" altLang="ko-KR" sz="1100" dirty="0" smtClean="0">
              <a:solidFill>
                <a:schemeClr val="bg1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r>
              <a:rPr lang="en-US" altLang="ko-KR" sz="110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110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평균 자책 </a:t>
            </a:r>
            <a:r>
              <a:rPr lang="en-US" altLang="ko-KR" sz="110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1.04)</a:t>
            </a:r>
            <a:r>
              <a:rPr lang="ko-KR" altLang="en-US" sz="110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의 뛰어난 성적으로 야구 국가대표팀의 금메달 획득에 기여</a:t>
            </a:r>
            <a:endParaRPr lang="en-US" altLang="ko-KR" sz="1100" dirty="0" smtClean="0">
              <a:solidFill>
                <a:schemeClr val="bg1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endParaRPr lang="en-US" altLang="ko-KR" sz="1100" dirty="0">
              <a:solidFill>
                <a:schemeClr val="bg1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r>
              <a:rPr lang="en-US" altLang="ko-KR" sz="1100" b="1" dirty="0" smtClean="0">
                <a:solidFill>
                  <a:srgbClr val="FF0000"/>
                </a:solidFill>
                <a:latin typeface="나눔고딕" pitchFamily="50" charset="-127"/>
                <a:ea typeface="나눔고딕" pitchFamily="50" charset="-127"/>
              </a:rPr>
              <a:t>2010</a:t>
            </a:r>
            <a:r>
              <a:rPr lang="ko-KR" altLang="en-US" sz="1100" b="1" dirty="0" smtClean="0">
                <a:solidFill>
                  <a:srgbClr val="FF0000"/>
                </a:solidFill>
                <a:latin typeface="나눔고딕" pitchFamily="50" charset="-127"/>
                <a:ea typeface="나눔고딕" pitchFamily="50" charset="-127"/>
              </a:rPr>
              <a:t>년 아시안 게임</a:t>
            </a:r>
            <a:r>
              <a:rPr lang="ko-KR" altLang="en-US" sz="110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 야구 국가대표로 출전하여</a:t>
            </a:r>
            <a:endParaRPr lang="en-US" altLang="ko-KR" sz="1100" dirty="0" smtClean="0">
              <a:solidFill>
                <a:schemeClr val="bg1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r>
              <a:rPr lang="ko-KR" altLang="en-US" sz="110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대만과의 결승전에서 선발로 등판해 철벽 마운드를 구축</a:t>
            </a:r>
            <a:r>
              <a:rPr lang="en-US" altLang="ko-KR" sz="110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,</a:t>
            </a:r>
          </a:p>
          <a:p>
            <a:r>
              <a:rPr lang="ko-KR" altLang="en-US" sz="110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금메달을 획득하는 데 큰 공헌</a:t>
            </a:r>
            <a:endParaRPr lang="en-US" altLang="ko-KR" sz="1100" dirty="0" smtClean="0">
              <a:solidFill>
                <a:schemeClr val="bg1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820977" y="5637728"/>
            <a:ext cx="4214615" cy="8156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나눔명조 ExtraBold" pitchFamily="18" charset="-127"/>
                <a:ea typeface="나눔명조 ExtraBold" pitchFamily="18" charset="-127"/>
              </a:rPr>
              <a:t>LA</a:t>
            </a:r>
            <a:r>
              <a:rPr lang="ko-KR" altLang="en-US" sz="1400" dirty="0" smtClean="0">
                <a:solidFill>
                  <a:schemeClr val="bg1"/>
                </a:solidFill>
                <a:latin typeface="나눔명조 ExtraBold" pitchFamily="18" charset="-127"/>
                <a:ea typeface="나눔명조 ExtraBold" pitchFamily="18" charset="-127"/>
              </a:rPr>
              <a:t>의 신인 괴물</a:t>
            </a:r>
            <a:endParaRPr lang="en-US" altLang="ko-KR" sz="1400" dirty="0" smtClean="0">
              <a:solidFill>
                <a:schemeClr val="bg1"/>
              </a:solidFill>
              <a:latin typeface="나눔명조 ExtraBold" pitchFamily="18" charset="-127"/>
              <a:ea typeface="나눔명조 ExtraBold" pitchFamily="18" charset="-127"/>
            </a:endParaRPr>
          </a:p>
          <a:p>
            <a:r>
              <a:rPr lang="en-US" altLang="ko-KR" sz="1100" b="1" dirty="0" smtClean="0">
                <a:solidFill>
                  <a:srgbClr val="FF0000"/>
                </a:solidFill>
                <a:latin typeface="나눔고딕" pitchFamily="50" charset="-127"/>
                <a:ea typeface="나눔고딕" pitchFamily="50" charset="-127"/>
              </a:rPr>
              <a:t>2012</a:t>
            </a:r>
            <a:r>
              <a:rPr lang="ko-KR" altLang="en-US" sz="1100" b="1" dirty="0" smtClean="0">
                <a:solidFill>
                  <a:srgbClr val="FF0000"/>
                </a:solidFill>
                <a:latin typeface="나눔고딕" pitchFamily="50" charset="-127"/>
                <a:ea typeface="나눔고딕" pitchFamily="50" charset="-127"/>
              </a:rPr>
              <a:t>년 </a:t>
            </a:r>
            <a:r>
              <a:rPr lang="en-US" altLang="ko-KR" sz="1100" b="1" dirty="0" smtClean="0">
                <a:solidFill>
                  <a:srgbClr val="FF0000"/>
                </a:solidFill>
                <a:latin typeface="나눔고딕" pitchFamily="50" charset="-127"/>
                <a:ea typeface="나눔고딕" pitchFamily="50" charset="-127"/>
              </a:rPr>
              <a:t>11</a:t>
            </a:r>
            <a:r>
              <a:rPr lang="ko-KR" altLang="en-US" sz="1100" b="1" dirty="0" smtClean="0">
                <a:solidFill>
                  <a:srgbClr val="FF0000"/>
                </a:solidFill>
                <a:latin typeface="나눔고딕" pitchFamily="50" charset="-127"/>
                <a:ea typeface="나눔고딕" pitchFamily="50" charset="-127"/>
              </a:rPr>
              <a:t>월 </a:t>
            </a:r>
            <a:r>
              <a:rPr lang="en-US" altLang="ko-KR" sz="1100" b="1" dirty="0" smtClean="0">
                <a:solidFill>
                  <a:srgbClr val="FF0000"/>
                </a:solidFill>
                <a:latin typeface="나눔고딕" pitchFamily="50" charset="-127"/>
                <a:ea typeface="나눔고딕" pitchFamily="50" charset="-127"/>
              </a:rPr>
              <a:t>9</a:t>
            </a:r>
            <a:r>
              <a:rPr lang="ko-KR" altLang="en-US" sz="1100" b="1" dirty="0" smtClean="0">
                <a:solidFill>
                  <a:srgbClr val="FF0000"/>
                </a:solidFill>
                <a:latin typeface="나눔고딕" pitchFamily="50" charset="-127"/>
                <a:ea typeface="나눔고딕" pitchFamily="50" charset="-127"/>
              </a:rPr>
              <a:t>일 </a:t>
            </a:r>
            <a:r>
              <a:rPr lang="ko-KR" altLang="en-US" sz="110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메이저리그 포스팅 시스템 기간이 종료된 결과</a:t>
            </a:r>
            <a:endParaRPr lang="en-US" altLang="ko-KR" sz="1100" dirty="0" smtClean="0">
              <a:solidFill>
                <a:schemeClr val="bg1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r>
              <a:rPr lang="ko-KR" altLang="en-US" sz="1100" b="1" dirty="0" smtClean="0">
                <a:solidFill>
                  <a:srgbClr val="FF0000"/>
                </a:solidFill>
                <a:latin typeface="나눔고딕" pitchFamily="50" charset="-127"/>
                <a:ea typeface="나눔고딕" pitchFamily="50" charset="-127"/>
              </a:rPr>
              <a:t>약 </a:t>
            </a:r>
            <a:r>
              <a:rPr lang="en-US" altLang="ko-KR" sz="1100" b="1" dirty="0" smtClean="0">
                <a:solidFill>
                  <a:srgbClr val="FF0000"/>
                </a:solidFill>
                <a:latin typeface="나눔고딕" pitchFamily="50" charset="-127"/>
                <a:ea typeface="나눔고딕" pitchFamily="50" charset="-127"/>
              </a:rPr>
              <a:t>279</a:t>
            </a:r>
            <a:r>
              <a:rPr lang="ko-KR" altLang="en-US" sz="1100" b="1" dirty="0" smtClean="0">
                <a:solidFill>
                  <a:srgbClr val="FF0000"/>
                </a:solidFill>
                <a:latin typeface="나눔고딕" pitchFamily="50" charset="-127"/>
                <a:ea typeface="나눔고딕" pitchFamily="50" charset="-127"/>
              </a:rPr>
              <a:t>억</a:t>
            </a:r>
            <a:r>
              <a:rPr lang="en-US" altLang="ko-KR" sz="1100" b="1" dirty="0" smtClean="0">
                <a:solidFill>
                  <a:srgbClr val="FF0000"/>
                </a:solidFill>
                <a:latin typeface="나눔고딕" pitchFamily="50" charset="-127"/>
                <a:ea typeface="나눔고딕" pitchFamily="50" charset="-127"/>
              </a:rPr>
              <a:t>8978</a:t>
            </a:r>
            <a:r>
              <a:rPr lang="ko-KR" altLang="en-US" sz="1100" b="1" dirty="0" smtClean="0">
                <a:solidFill>
                  <a:srgbClr val="FF0000"/>
                </a:solidFill>
                <a:latin typeface="나눔고딕" pitchFamily="50" charset="-127"/>
                <a:ea typeface="나눔고딕" pitchFamily="50" charset="-127"/>
              </a:rPr>
              <a:t>만원의 포스팅 </a:t>
            </a:r>
            <a:r>
              <a:rPr lang="ko-KR" altLang="en-US" sz="1100" b="1" dirty="0" err="1" smtClean="0">
                <a:solidFill>
                  <a:srgbClr val="FF0000"/>
                </a:solidFill>
                <a:latin typeface="나눔고딕" pitchFamily="50" charset="-127"/>
                <a:ea typeface="나눔고딕" pitchFamily="50" charset="-127"/>
              </a:rPr>
              <a:t>응찰액으로</a:t>
            </a:r>
            <a:r>
              <a:rPr lang="en-US" altLang="ko-KR" sz="1100" b="1" dirty="0" smtClean="0">
                <a:solidFill>
                  <a:srgbClr val="FF0000"/>
                </a:solidFill>
                <a:latin typeface="나눔고딕" pitchFamily="50" charset="-127"/>
                <a:ea typeface="나눔고딕" pitchFamily="50" charset="-127"/>
              </a:rPr>
              <a:t>,LA</a:t>
            </a:r>
            <a:r>
              <a:rPr lang="ko-KR" altLang="en-US" sz="1100" b="1" dirty="0" err="1" smtClean="0">
                <a:solidFill>
                  <a:srgbClr val="FF0000"/>
                </a:solidFill>
                <a:latin typeface="나눔고딕" pitchFamily="50" charset="-127"/>
                <a:ea typeface="나눔고딕" pitchFamily="50" charset="-127"/>
              </a:rPr>
              <a:t>다저스</a:t>
            </a:r>
            <a:r>
              <a:rPr lang="ko-KR" altLang="en-US" sz="1100" b="1" dirty="0" smtClean="0">
                <a:solidFill>
                  <a:srgbClr val="FF0000"/>
                </a:solidFill>
                <a:latin typeface="나눔고딕" pitchFamily="50" charset="-127"/>
                <a:ea typeface="나눔고딕" pitchFamily="50" charset="-127"/>
              </a:rPr>
              <a:t> 입단</a:t>
            </a:r>
            <a:r>
              <a:rPr lang="ko-KR" altLang="en-US" sz="110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하고</a:t>
            </a:r>
            <a:r>
              <a:rPr lang="en-US" altLang="ko-KR" sz="110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,</a:t>
            </a:r>
          </a:p>
          <a:p>
            <a:r>
              <a:rPr lang="en-US" altLang="ko-KR" sz="110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6</a:t>
            </a:r>
            <a:r>
              <a:rPr lang="ko-KR" altLang="en-US" sz="110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년 동안 총액 </a:t>
            </a:r>
            <a:r>
              <a:rPr lang="en-US" altLang="ko-KR" sz="110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3600</a:t>
            </a:r>
            <a:r>
              <a:rPr lang="ko-KR" altLang="en-US" sz="1100" dirty="0" err="1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만달러</a:t>
            </a:r>
            <a:r>
              <a:rPr lang="en-US" altLang="ko-KR" sz="110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110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한화 약 </a:t>
            </a:r>
            <a:r>
              <a:rPr lang="en-US" altLang="ko-KR" sz="110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390</a:t>
            </a:r>
            <a:r>
              <a:rPr lang="ko-KR" altLang="en-US" sz="1100" dirty="0" err="1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억원</a:t>
            </a:r>
            <a:r>
              <a:rPr lang="en-US" altLang="ko-KR" sz="110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)</a:t>
            </a:r>
            <a:r>
              <a:rPr lang="ko-KR" altLang="en-US" sz="110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를 받는 조건으로 계약</a:t>
            </a:r>
            <a:endParaRPr lang="en-US" altLang="ko-KR" sz="1100" dirty="0" smtClean="0">
              <a:solidFill>
                <a:schemeClr val="bg1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36" name="직선 연결선 35"/>
          <p:cNvCxnSpPr>
            <a:stCxn id="40" idx="0"/>
            <a:endCxn id="8" idx="4"/>
          </p:cNvCxnSpPr>
          <p:nvPr/>
        </p:nvCxnSpPr>
        <p:spPr>
          <a:xfrm flipV="1">
            <a:off x="650512" y="3886570"/>
            <a:ext cx="300911" cy="1777095"/>
          </a:xfrm>
          <a:prstGeom prst="line">
            <a:avLst/>
          </a:prstGeom>
          <a:ln w="1905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타원 39"/>
          <p:cNvSpPr/>
          <p:nvPr/>
        </p:nvSpPr>
        <p:spPr>
          <a:xfrm>
            <a:off x="560512" y="5663665"/>
            <a:ext cx="180000" cy="180000"/>
          </a:xfrm>
          <a:prstGeom prst="ellipse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2" name="직사각형 71"/>
          <p:cNvSpPr/>
          <p:nvPr/>
        </p:nvSpPr>
        <p:spPr>
          <a:xfrm>
            <a:off x="0" y="247769"/>
            <a:ext cx="3872880" cy="720080"/>
          </a:xfrm>
          <a:prstGeom prst="rect">
            <a:avLst/>
          </a:prstGeom>
          <a:solidFill>
            <a:schemeClr val="tx1">
              <a:lumMod val="75000"/>
              <a:lumOff val="2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1" name="직사각형 70"/>
          <p:cNvSpPr/>
          <p:nvPr/>
        </p:nvSpPr>
        <p:spPr>
          <a:xfrm rot="21426047">
            <a:off x="6254410" y="934348"/>
            <a:ext cx="31069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000" dirty="0" smtClean="0">
                <a:solidFill>
                  <a:schemeClr val="bg1">
                    <a:lumMod val="85000"/>
                  </a:schemeClr>
                </a:solidFill>
                <a:latin typeface="나눔손글씨 붓" pitchFamily="66" charset="-127"/>
                <a:ea typeface="나눔손글씨 붓" pitchFamily="66" charset="-127"/>
              </a:rPr>
              <a:t>“</a:t>
            </a:r>
            <a:r>
              <a:rPr lang="ko-KR" altLang="en-US" sz="2000" dirty="0" smtClean="0">
                <a:solidFill>
                  <a:schemeClr val="bg1">
                    <a:lumMod val="85000"/>
                  </a:schemeClr>
                </a:solidFill>
                <a:latin typeface="나눔손글씨 붓" pitchFamily="66" charset="-127"/>
                <a:ea typeface="나눔손글씨 붓" pitchFamily="66" charset="-127"/>
              </a:rPr>
              <a:t>이 타자를 내가 무조건 잡아야 한다</a:t>
            </a:r>
            <a:r>
              <a:rPr lang="en-US" altLang="ko-KR" sz="2000" dirty="0" smtClean="0">
                <a:solidFill>
                  <a:schemeClr val="bg1">
                    <a:lumMod val="85000"/>
                  </a:schemeClr>
                </a:solidFill>
                <a:latin typeface="나눔손글씨 붓" pitchFamily="66" charset="-127"/>
                <a:ea typeface="나눔손글씨 붓" pitchFamily="66" charset="-127"/>
              </a:rPr>
              <a:t>...”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331609" y="332656"/>
            <a:ext cx="31812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dirty="0" smtClean="0">
                <a:solidFill>
                  <a:schemeClr val="bg1"/>
                </a:solidFill>
                <a:latin typeface="나눔명조 ExtraBold" pitchFamily="18" charset="-127"/>
                <a:ea typeface="나눔명조 ExtraBold" pitchFamily="18" charset="-127"/>
              </a:rPr>
              <a:t>류현진  </a:t>
            </a:r>
            <a:r>
              <a:rPr lang="en-US" altLang="ko-K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LA</a:t>
            </a:r>
            <a:r>
              <a:rPr lang="ko-KR" altLang="en-US" sz="11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다저스</a:t>
            </a:r>
            <a:r>
              <a:rPr lang="ko-KR" altLang="en-US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 투수</a:t>
            </a:r>
            <a:r>
              <a:rPr lang="en-US" altLang="ko-K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, 1987. 3.</a:t>
            </a:r>
            <a:r>
              <a:rPr lang="ko-KR" altLang="en-US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25</a:t>
            </a:r>
            <a:r>
              <a:rPr lang="ko-KR" altLang="en-US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endParaRPr lang="en-US" altLang="ko-KR" sz="1400" b="1" dirty="0" smtClean="0">
              <a:solidFill>
                <a:schemeClr val="tx1">
                  <a:lumMod val="50000"/>
                  <a:lumOff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760</Words>
  <Application>Microsoft Office PowerPoint</Application>
  <PresentationFormat>A4 용지(210x297mm)</PresentationFormat>
  <Paragraphs>54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1" baseType="lpstr">
      <vt:lpstr>굴림</vt:lpstr>
      <vt:lpstr>Arial</vt:lpstr>
      <vt:lpstr>맑은 고딕</vt:lpstr>
      <vt:lpstr>나눔명조 ExtraBold</vt:lpstr>
      <vt:lpstr>나눔고딕</vt:lpstr>
      <vt:lpstr>Wingdings</vt:lpstr>
      <vt:lpstr>나눔손글씨 붓</vt:lpstr>
      <vt:lpstr>Office 테마</vt:lpstr>
      <vt:lpstr>슬라이드 1</vt:lpstr>
      <vt:lpstr>슬라이드 2</vt:lpstr>
      <vt:lpstr>슬라이드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하지연</dc:creator>
  <cp:lastModifiedBy>하지연</cp:lastModifiedBy>
  <cp:revision>19</cp:revision>
  <dcterms:created xsi:type="dcterms:W3CDTF">2013-07-11T03:48:29Z</dcterms:created>
  <dcterms:modified xsi:type="dcterms:W3CDTF">2013-07-11T07:45:06Z</dcterms:modified>
</cp:coreProperties>
</file>